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62" r:id="rId1"/>
  </p:sldMasterIdLst>
  <p:notesMasterIdLst>
    <p:notesMasterId r:id="rId23"/>
  </p:notesMasterIdLst>
  <p:handoutMasterIdLst>
    <p:handoutMasterId r:id="rId24"/>
  </p:handoutMasterIdLst>
  <p:sldIdLst>
    <p:sldId id="628" r:id="rId2"/>
    <p:sldId id="740" r:id="rId3"/>
    <p:sldId id="725" r:id="rId4"/>
    <p:sldId id="737" r:id="rId5"/>
    <p:sldId id="726" r:id="rId6"/>
    <p:sldId id="727" r:id="rId7"/>
    <p:sldId id="714" r:id="rId8"/>
    <p:sldId id="715" r:id="rId9"/>
    <p:sldId id="728" r:id="rId10"/>
    <p:sldId id="733" r:id="rId11"/>
    <p:sldId id="729" r:id="rId12"/>
    <p:sldId id="736" r:id="rId13"/>
    <p:sldId id="719" r:id="rId14"/>
    <p:sldId id="730" r:id="rId15"/>
    <p:sldId id="731" r:id="rId16"/>
    <p:sldId id="732" r:id="rId17"/>
    <p:sldId id="734" r:id="rId18"/>
    <p:sldId id="735" r:id="rId19"/>
    <p:sldId id="712" r:id="rId20"/>
    <p:sldId id="741" r:id="rId21"/>
    <p:sldId id="538" r:id="rId22"/>
  </p:sldIdLst>
  <p:sldSz cx="9906000" cy="6858000" type="A4"/>
  <p:notesSz cx="6735763" cy="98663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DA4B53"/>
    <a:srgbClr val="006E73"/>
    <a:srgbClr val="00939A"/>
    <a:srgbClr val="DADADA"/>
    <a:srgbClr val="446F8D"/>
    <a:srgbClr val="F66363"/>
    <a:srgbClr val="A2090A"/>
    <a:srgbClr val="00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80" autoAdjust="0"/>
    <p:restoredTop sz="95314" autoAdjust="0"/>
  </p:normalViewPr>
  <p:slideViewPr>
    <p:cSldViewPr snapToGrid="0">
      <p:cViewPr varScale="1">
        <p:scale>
          <a:sx n="64" d="100"/>
          <a:sy n="64" d="100"/>
        </p:scale>
        <p:origin x="77" y="576"/>
      </p:cViewPr>
      <p:guideLst>
        <p:guide orient="horz" pos="2341"/>
        <p:guide pos="3097"/>
      </p:guideLst>
    </p:cSldViewPr>
  </p:slideViewPr>
  <p:outlineViewPr>
    <p:cViewPr>
      <p:scale>
        <a:sx n="33" d="100"/>
        <a:sy n="33" d="100"/>
      </p:scale>
      <p:origin x="0" y="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283" y="62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18621" cy="493237"/>
          </a:xfrm>
          <a:prstGeom prst="rect">
            <a:avLst/>
          </a:prstGeom>
        </p:spPr>
        <p:txBody>
          <a:bodyPr vert="horz" lIns="90620" tIns="45309" rIns="90620" bIns="45309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4" y="3"/>
            <a:ext cx="2918621" cy="493237"/>
          </a:xfrm>
          <a:prstGeom prst="rect">
            <a:avLst/>
          </a:prstGeom>
        </p:spPr>
        <p:txBody>
          <a:bodyPr vert="horz" lIns="90620" tIns="45309" rIns="90620" bIns="45309" rtlCol="0"/>
          <a:lstStyle>
            <a:lvl1pPr algn="r">
              <a:defRPr sz="1200"/>
            </a:lvl1pPr>
          </a:lstStyle>
          <a:p>
            <a:fld id="{C28EBAAA-6C2E-4C2E-8BA7-2C361A9F0197}" type="datetimeFigureOut">
              <a:rPr lang="ko-KR" altLang="en-US" smtClean="0">
                <a:latin typeface="맑은 고딕" charset="-127"/>
                <a:ea typeface="맑은 고딕" charset="-127"/>
              </a:rPr>
              <a:pPr/>
              <a:t>2019-06-13</a:t>
            </a:fld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371501"/>
            <a:ext cx="2918621" cy="493236"/>
          </a:xfrm>
          <a:prstGeom prst="rect">
            <a:avLst/>
          </a:prstGeom>
        </p:spPr>
        <p:txBody>
          <a:bodyPr vert="horz" lIns="90620" tIns="45309" rIns="90620" bIns="45309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4" y="9371501"/>
            <a:ext cx="2918621" cy="493236"/>
          </a:xfrm>
          <a:prstGeom prst="rect">
            <a:avLst/>
          </a:prstGeom>
        </p:spPr>
        <p:txBody>
          <a:bodyPr vert="horz" lIns="90620" tIns="45309" rIns="90620" bIns="45309" rtlCol="0" anchor="b"/>
          <a:lstStyle>
            <a:lvl1pPr algn="r">
              <a:defRPr sz="1200"/>
            </a:lvl1pPr>
          </a:lstStyle>
          <a:p>
            <a:fld id="{0AE4A43C-B67B-402C-8928-CAB0DA1E48CA}" type="slidenum">
              <a:rPr lang="ko-KR" altLang="en-US" smtClean="0">
                <a:latin typeface="맑은 고딕" charset="-127"/>
                <a:ea typeface="맑은 고딕" charset="-127"/>
              </a:rPr>
              <a:pPr/>
              <a:t>‹#›</a:t>
            </a:fld>
            <a:endParaRPr lang="ko-KR" altLang="en-US" dirty="0">
              <a:latin typeface="맑은 고딕" charset="-127"/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57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20193" cy="493237"/>
          </a:xfrm>
          <a:prstGeom prst="rect">
            <a:avLst/>
          </a:prstGeom>
        </p:spPr>
        <p:txBody>
          <a:bodyPr vert="horz" lIns="90730" tIns="45363" rIns="90730" bIns="4536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3"/>
            <a:ext cx="2920193" cy="493237"/>
          </a:xfrm>
          <a:prstGeom prst="rect">
            <a:avLst/>
          </a:prstGeom>
        </p:spPr>
        <p:txBody>
          <a:bodyPr vert="horz" lIns="90730" tIns="45363" rIns="90730" bIns="4536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BE481F09-D965-45D4-8C12-FBEFF370F400}" type="datetimeFigureOut">
              <a:rPr lang="ko-KR" altLang="en-US" smtClean="0"/>
              <a:pPr>
                <a:defRPr/>
              </a:pPr>
              <a:t>2019-06-13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0" tIns="45363" rIns="90730" bIns="45363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7"/>
            <a:ext cx="5387982" cy="4439132"/>
          </a:xfrm>
          <a:prstGeom prst="rect">
            <a:avLst/>
          </a:prstGeom>
        </p:spPr>
        <p:txBody>
          <a:bodyPr vert="horz" lIns="90730" tIns="45363" rIns="90730" bIns="45363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501"/>
            <a:ext cx="2920193" cy="493236"/>
          </a:xfrm>
          <a:prstGeom prst="rect">
            <a:avLst/>
          </a:prstGeom>
        </p:spPr>
        <p:txBody>
          <a:bodyPr vert="horz" lIns="90730" tIns="45363" rIns="90730" bIns="4536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1"/>
            <a:ext cx="2920193" cy="493236"/>
          </a:xfrm>
          <a:prstGeom prst="rect">
            <a:avLst/>
          </a:prstGeom>
        </p:spPr>
        <p:txBody>
          <a:bodyPr vert="horz" lIns="90730" tIns="45363" rIns="90730" bIns="4536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0203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732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51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24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6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999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045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58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579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869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595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83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8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19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382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7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436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09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69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agilesoda.ai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 userDrawn="1">
            <p:ph type="title"/>
          </p:nvPr>
        </p:nvSpPr>
        <p:spPr>
          <a:xfrm>
            <a:off x="338777" y="1361987"/>
            <a:ext cx="7701352" cy="1102289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/>
          <a:stretch/>
        </p:blipFill>
        <p:spPr>
          <a:xfrm>
            <a:off x="4543168" y="6554717"/>
            <a:ext cx="819664" cy="246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53" y="3645024"/>
            <a:ext cx="3208275" cy="32129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5553" y="0"/>
            <a:ext cx="3208275" cy="6858000"/>
          </a:xfrm>
          <a:prstGeom prst="rect">
            <a:avLst/>
          </a:prstGeom>
          <a:solidFill>
            <a:srgbClr val="2A265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432" y="6606084"/>
            <a:ext cx="980490" cy="207292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 rot="5400000">
            <a:off x="-200604" y="3393325"/>
            <a:ext cx="6858000" cy="71349"/>
          </a:xfrm>
          <a:prstGeom prst="rect">
            <a:avLst/>
          </a:prstGeom>
          <a:solidFill>
            <a:srgbClr val="FF5E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 t="7726" r="18785" b="8182"/>
          <a:stretch/>
        </p:blipFill>
        <p:spPr>
          <a:xfrm flipH="1">
            <a:off x="-4" y="33685"/>
            <a:ext cx="6820253" cy="6836897"/>
          </a:xfrm>
          <a:prstGeom prst="rect">
            <a:avLst/>
          </a:prstGeom>
        </p:spPr>
      </p:pic>
      <p:sp>
        <p:nvSpPr>
          <p:cNvPr id="14" name="Rectangle 3"/>
          <p:cNvSpPr/>
          <p:nvPr userDrawn="1"/>
        </p:nvSpPr>
        <p:spPr>
          <a:xfrm>
            <a:off x="0" y="-1"/>
            <a:ext cx="6829063" cy="687058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/>
          <p:cNvSpPr/>
          <p:nvPr userDrawn="1"/>
        </p:nvSpPr>
        <p:spPr>
          <a:xfrm>
            <a:off x="1441620" y="967778"/>
            <a:ext cx="5387547" cy="4571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359242" y="497814"/>
            <a:ext cx="4151190" cy="42283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0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22630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t="13704" r="24695" b="175"/>
          <a:stretch/>
        </p:blipFill>
        <p:spPr>
          <a:xfrm>
            <a:off x="0" y="0"/>
            <a:ext cx="6812692" cy="6858000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1" y="-1"/>
            <a:ext cx="6812692" cy="687058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/>
          <p:cNvSpPr/>
          <p:nvPr userDrawn="1"/>
        </p:nvSpPr>
        <p:spPr>
          <a:xfrm>
            <a:off x="1441620" y="967778"/>
            <a:ext cx="5387547" cy="4571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359242" y="497814"/>
            <a:ext cx="4151190" cy="42283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0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22630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7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3703" r="7549" b="44370"/>
          <a:stretch/>
        </p:blipFill>
        <p:spPr>
          <a:xfrm>
            <a:off x="0" y="0"/>
            <a:ext cx="9906000" cy="2009870"/>
          </a:xfrm>
          <a:prstGeom prst="rect">
            <a:avLst/>
          </a:prstGeom>
        </p:spPr>
      </p:pic>
      <p:sp>
        <p:nvSpPr>
          <p:cNvPr id="13" name="Rectangle 3"/>
          <p:cNvSpPr/>
          <p:nvPr userDrawn="1"/>
        </p:nvSpPr>
        <p:spPr>
          <a:xfrm>
            <a:off x="0" y="-1"/>
            <a:ext cx="9906000" cy="2020621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97528" y="514887"/>
            <a:ext cx="8526699" cy="858403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Font typeface="+mj-lt"/>
              <a:buNone/>
              <a:defRPr sz="28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7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3703" r="7549" b="57779"/>
          <a:stretch/>
        </p:blipFill>
        <p:spPr>
          <a:xfrm>
            <a:off x="0" y="0"/>
            <a:ext cx="9906000" cy="1367073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-1"/>
            <a:ext cx="9906000" cy="1373291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07820" y="225187"/>
            <a:ext cx="8526699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4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4481368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t="13704" r="45412" b="175"/>
          <a:stretch/>
        </p:blipFill>
        <p:spPr>
          <a:xfrm>
            <a:off x="0" y="0"/>
            <a:ext cx="2797522" cy="6858000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1"/>
            <a:ext cx="2797522" cy="6869288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023859" y="1960157"/>
            <a:ext cx="6464173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3000" b="1" cap="none" spc="0">
                <a:ln w="0"/>
                <a:solidFill>
                  <a:srgbClr val="313450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6" t="28135" r="6346" b="42026"/>
          <a:stretch/>
        </p:blipFill>
        <p:spPr>
          <a:xfrm>
            <a:off x="0" y="4072855"/>
            <a:ext cx="9907398" cy="2376071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4072855"/>
            <a:ext cx="9910800" cy="241032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54227" y="353778"/>
            <a:ext cx="9133805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3000" b="1" cap="none" spc="0">
                <a:ln w="0"/>
                <a:solidFill>
                  <a:srgbClr val="313450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7729365" y="6616314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288D6-1F43-45AB-A7E3-77310CC02001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charset="-127"/>
                <a:ea typeface="맑은 고딕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charset="-127"/>
              <a:ea typeface="맑은 고딕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 lIns="90000">
            <a:noAutofit/>
          </a:bodyPr>
          <a:lstStyle>
            <a:lvl1pPr algn="l">
              <a:defRPr sz="2400" b="0">
                <a:solidFill>
                  <a:srgbClr val="3134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7092778" y="182101"/>
            <a:ext cx="2603484" cy="4367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buNone/>
              <a:defRPr sz="120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algn="r">
              <a:lnSpc>
                <a:spcPct val="120000"/>
              </a:lnSpc>
              <a:buNone/>
              <a:defRPr sz="1100"/>
            </a:lvl2pPr>
            <a:lvl3pPr algn="r">
              <a:lnSpc>
                <a:spcPct val="120000"/>
              </a:lnSpc>
              <a:buNone/>
              <a:defRPr sz="1050"/>
            </a:lvl3pPr>
            <a:lvl4pPr algn="r">
              <a:lnSpc>
                <a:spcPct val="120000"/>
              </a:lnSpc>
              <a:buNone/>
              <a:defRPr sz="1000"/>
            </a:lvl4pPr>
            <a:lvl5pPr algn="r">
              <a:lnSpc>
                <a:spcPct val="120000"/>
              </a:lnSpc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119917" y="6557279"/>
            <a:ext cx="943265" cy="28138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85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뒷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891362" y="3831719"/>
            <a:ext cx="2202843" cy="336626"/>
          </a:xfrm>
        </p:spPr>
        <p:txBody>
          <a:bodyPr>
            <a:noAutofit/>
          </a:bodyPr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/>
          <a:stretch/>
        </p:blipFill>
        <p:spPr>
          <a:xfrm>
            <a:off x="4543168" y="6554717"/>
            <a:ext cx="819664" cy="24632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72994" y="6560885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Copyright © </a:t>
            </a:r>
            <a:r>
              <a:rPr kumimoji="1" lang="en-US" altLang="ko-KR" sz="8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AgileSoDA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hlinkClick r:id="rId4"/>
          </p:cNvPr>
          <p:cNvSpPr txBox="1"/>
          <p:nvPr userDrawn="1"/>
        </p:nvSpPr>
        <p:spPr>
          <a:xfrm>
            <a:off x="8732108" y="6560885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www.agilesoda.ai</a:t>
            </a:r>
          </a:p>
        </p:txBody>
      </p:sp>
    </p:spTree>
    <p:extLst>
      <p:ext uri="{BB962C8B-B14F-4D97-AF65-F5344CB8AC3E}">
        <p14:creationId xmlns:p14="http://schemas.microsoft.com/office/powerpoint/2010/main" val="21883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3825" y="116632"/>
            <a:ext cx="9658350" cy="59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3825" y="785832"/>
            <a:ext cx="9658350" cy="550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47375" y="6480154"/>
            <a:ext cx="213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B633ADDC-818A-413F-9BB7-5C42D0D7243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82" r:id="rId2"/>
    <p:sldLayoutId id="2147484093" r:id="rId3"/>
    <p:sldLayoutId id="2147484089" r:id="rId4"/>
    <p:sldLayoutId id="2147484090" r:id="rId5"/>
    <p:sldLayoutId id="2147484091" r:id="rId6"/>
    <p:sldLayoutId id="2147484092" r:id="rId7"/>
    <p:sldLayoutId id="2147484085" r:id="rId8"/>
    <p:sldLayoutId id="2147484083" r:id="rId9"/>
    <p:sldLayoutId id="2147484095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i="0" kern="1200">
          <a:solidFill>
            <a:srgbClr val="314556"/>
          </a:solidFill>
          <a:latin typeface="+mj-lt"/>
          <a:ea typeface="맑은 고딕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24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0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8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6745" y="668163"/>
            <a:ext cx="9214297" cy="394393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3DCNN</a:t>
            </a:r>
            <a:r>
              <a:rPr lang="ko-KR" altLang="en-US" dirty="0" smtClean="0"/>
              <a:t>을 </a:t>
            </a:r>
            <a:r>
              <a:rPr lang="ko-KR" altLang="ko-KR" dirty="0" smtClean="0"/>
              <a:t>이용한 </a:t>
            </a:r>
            <a:r>
              <a:rPr lang="ko-KR" altLang="ko-KR" dirty="0"/>
              <a:t>블랙박스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영상 </a:t>
            </a:r>
            <a:r>
              <a:rPr lang="ko-KR" altLang="ko-KR" dirty="0"/>
              <a:t>속 </a:t>
            </a:r>
            <a:r>
              <a:rPr lang="ko-KR" altLang="ko-KR" dirty="0" smtClean="0"/>
              <a:t>차량 </a:t>
            </a:r>
            <a:r>
              <a:rPr lang="ko-KR" altLang="ko-KR" dirty="0"/>
              <a:t>속도 </a:t>
            </a:r>
            <a:r>
              <a:rPr lang="ko-KR" altLang="ko-KR" dirty="0" smtClean="0"/>
              <a:t>예측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/>
              <a:t>Learning Spatiotemporal Features with 3D </a:t>
            </a:r>
            <a:r>
              <a:rPr lang="en-US" altLang="ko-KR" sz="3200" dirty="0" smtClean="0"/>
              <a:t>Convolutional Neural Networks </a:t>
            </a:r>
            <a:r>
              <a:rPr lang="en-US" altLang="ko-KR" sz="3200" dirty="0"/>
              <a:t>for car speed estimation in </a:t>
            </a:r>
            <a:r>
              <a:rPr lang="en-US" altLang="ko-KR" sz="3200" dirty="0" err="1"/>
              <a:t>Blackbox</a:t>
            </a:r>
            <a:r>
              <a:rPr lang="en-US" altLang="ko-KR" sz="3200" dirty="0"/>
              <a:t> </a:t>
            </a:r>
            <a:r>
              <a:rPr lang="ko-KR" altLang="ko-KR" sz="3200" dirty="0"/>
              <a:t/>
            </a:r>
            <a:br>
              <a:rPr lang="ko-KR" altLang="ko-KR" sz="3200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47227" y="4764505"/>
            <a:ext cx="43054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  <a:ea typeface="+mn-ea"/>
              </a:rPr>
              <a:t>데이터사이언스융합학과</a:t>
            </a:r>
            <a:endParaRPr lang="en-US" altLang="ko-KR" sz="24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            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  <a:ea typeface="+mn-ea"/>
              </a:rPr>
              <a:t>정안재</a:t>
            </a:r>
            <a:endParaRPr lang="ko-KR" altLang="en-US" sz="2400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3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 err="1" smtClean="0"/>
              <a:t>도로선을</a:t>
            </a:r>
            <a:r>
              <a:rPr kumimoji="1" lang="ko-KR" altLang="en-US" b="1" dirty="0" smtClean="0"/>
              <a:t> 잡기 위한 다른 방법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Optical Pyramid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전체이미지에서 도로선 추출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  <a:r>
              <a:rPr lang="ko-KR" altLang="en-US" sz="1200" b="1" dirty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 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실시하였지만 결과가 </a:t>
            </a:r>
            <a:r>
              <a:rPr lang="ko-KR" altLang="en-US" sz="1200" b="1" dirty="0" err="1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좋지않음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34" y="1943635"/>
            <a:ext cx="2445155" cy="45630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846" y="4406221"/>
            <a:ext cx="4655298" cy="19168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154" y="1774429"/>
            <a:ext cx="3796681" cy="2512232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7291504" y="5046407"/>
            <a:ext cx="1196727" cy="875254"/>
          </a:xfrm>
          <a:prstGeom prst="ellipse">
            <a:avLst/>
          </a:prstGeom>
          <a:noFill/>
          <a:ln>
            <a:solidFill>
              <a:srgbClr val="DA4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022846" y="4725389"/>
            <a:ext cx="873728" cy="1553442"/>
          </a:xfrm>
          <a:prstGeom prst="ellipse">
            <a:avLst/>
          </a:prstGeom>
          <a:noFill/>
          <a:ln>
            <a:solidFill>
              <a:srgbClr val="DA4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 smtClean="0"/>
              <a:t>그 외의 다양한 방법 및 모델링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Trial and error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856746" y="1686508"/>
            <a:ext cx="4332846" cy="2877269"/>
            <a:chOff x="419460" y="3867285"/>
            <a:chExt cx="4332846" cy="22041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205127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시도한 모델링외에도 전처리 방법으로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image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를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optical flow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normalize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하거나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augmentation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을 하였지만     오히려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loss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가 높게 나옴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3DCNN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을 이용하였을 때 가장 좋은 결과가 나왔고 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Learning spatiotemporal with 3DCNN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논문에서 나온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C3D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라는 모델이 가장 좋은 결과를 보여줌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시도한 모델링 리스트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27" y="1987503"/>
            <a:ext cx="52485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latin typeface="+mn-ea"/>
                <a:ea typeface="+mn-ea"/>
              </a:rPr>
              <a:t>AlexNet</a:t>
            </a:r>
            <a:r>
              <a:rPr lang="en-US" altLang="ko-KR" sz="1400" b="1" dirty="0" smtClean="0">
                <a:latin typeface="+mn-ea"/>
                <a:ea typeface="+mn-ea"/>
              </a:rPr>
              <a:t> + LSTM, </a:t>
            </a:r>
          </a:p>
          <a:p>
            <a:r>
              <a:rPr lang="en-US" altLang="ko-KR" sz="1400" b="1" dirty="0" smtClean="0">
                <a:latin typeface="+mn-ea"/>
                <a:ea typeface="+mn-ea"/>
              </a:rPr>
              <a:t>InceptionV3+LSTM, </a:t>
            </a:r>
          </a:p>
          <a:p>
            <a:r>
              <a:rPr lang="en-US" altLang="ko-KR" sz="1400" b="1" dirty="0" smtClean="0">
                <a:latin typeface="+mn-ea"/>
              </a:rPr>
              <a:t>VGG16 </a:t>
            </a:r>
            <a:r>
              <a:rPr lang="en-US" altLang="ko-KR" sz="1400" b="1" dirty="0">
                <a:latin typeface="+mn-ea"/>
              </a:rPr>
              <a:t>&amp; </a:t>
            </a:r>
            <a:r>
              <a:rPr lang="en-US" altLang="ko-KR" sz="1400" b="1" dirty="0" smtClean="0">
                <a:latin typeface="+mn-ea"/>
              </a:rPr>
              <a:t>19 + LSTM, </a:t>
            </a:r>
          </a:p>
          <a:p>
            <a:r>
              <a:rPr lang="en-US" altLang="ko-KR" sz="1400" b="1" dirty="0" err="1" smtClean="0">
                <a:latin typeface="+mn-ea"/>
              </a:rPr>
              <a:t>NasnetMobile+LSTM</a:t>
            </a:r>
            <a:r>
              <a:rPr lang="en-US" altLang="ko-KR" sz="1400" b="1" dirty="0" smtClean="0">
                <a:latin typeface="+mn-ea"/>
              </a:rPr>
              <a:t>, </a:t>
            </a:r>
          </a:p>
          <a:p>
            <a:r>
              <a:rPr lang="en-US" altLang="ko-KR" sz="1400" b="1" dirty="0" err="1" smtClean="0">
                <a:latin typeface="+mn-ea"/>
              </a:rPr>
              <a:t>ConvLstm</a:t>
            </a:r>
            <a:r>
              <a:rPr lang="en-US" altLang="ko-KR" sz="1400" b="1" dirty="0" smtClean="0">
                <a:latin typeface="+mn-ea"/>
              </a:rPr>
              <a:t>,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3DCNN + </a:t>
            </a:r>
            <a:r>
              <a:rPr lang="en-US" altLang="ko-KR" sz="1400" b="1" dirty="0" err="1" smtClean="0">
                <a:latin typeface="+mn-ea"/>
              </a:rPr>
              <a:t>ConvLstm</a:t>
            </a:r>
            <a:r>
              <a:rPr lang="en-US" altLang="ko-KR" sz="1400" b="1" dirty="0" smtClean="0">
                <a:latin typeface="+mn-ea"/>
              </a:rPr>
              <a:t>,</a:t>
            </a:r>
          </a:p>
          <a:p>
            <a:r>
              <a:rPr lang="en-US" altLang="ko-KR" sz="1400" b="1" dirty="0" smtClean="0">
                <a:latin typeface="+mn-ea"/>
              </a:rPr>
              <a:t>…</a:t>
            </a:r>
          </a:p>
          <a:p>
            <a:r>
              <a:rPr lang="en-US" altLang="ko-KR" sz="1400" b="1" dirty="0" smtClean="0">
                <a:latin typeface="+mn-ea"/>
              </a:rPr>
              <a:t>…</a:t>
            </a:r>
          </a:p>
          <a:p>
            <a:r>
              <a:rPr lang="en-US" altLang="ko-KR" sz="1400" b="1" dirty="0" smtClean="0">
                <a:latin typeface="+mn-ea"/>
              </a:rPr>
              <a:t>C3D(Dense Optical Flow input)- 6th </a:t>
            </a:r>
            <a:r>
              <a:rPr lang="en-US" altLang="ko-KR" sz="1400" b="1" dirty="0">
                <a:latin typeface="+mn-ea"/>
              </a:rPr>
              <a:t>(RMSE ~</a:t>
            </a:r>
            <a:r>
              <a:rPr lang="en-US" altLang="ko-KR" sz="1400" b="1" dirty="0" smtClean="0">
                <a:latin typeface="+mn-ea"/>
              </a:rPr>
              <a:t>18</a:t>
            </a:r>
            <a:r>
              <a:rPr lang="en-US" altLang="ko-KR" sz="1400" b="1" u="sng" dirty="0" smtClean="0">
                <a:latin typeface="+mn-ea"/>
              </a:rPr>
              <a:t>km/</a:t>
            </a:r>
            <a:r>
              <a:rPr lang="en-US" altLang="ko-KR" sz="1400" b="1" u="sng" dirty="0" err="1" smtClean="0">
                <a:latin typeface="+mn-ea"/>
              </a:rPr>
              <a:t>hr</a:t>
            </a:r>
            <a:r>
              <a:rPr lang="en-US" altLang="ko-KR" sz="1400" b="1" dirty="0">
                <a:latin typeface="+mn-ea"/>
              </a:rPr>
              <a:t>),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Inception 3DCNN – 5</a:t>
            </a:r>
            <a:r>
              <a:rPr lang="en-US" altLang="ko-KR" sz="1400" b="1" baseline="30000" dirty="0" smtClean="0">
                <a:latin typeface="+mn-ea"/>
              </a:rPr>
              <a:t>th</a:t>
            </a:r>
            <a:r>
              <a:rPr lang="en-US" altLang="ko-KR" sz="1400" b="1" dirty="0" smtClean="0">
                <a:latin typeface="+mn-ea"/>
              </a:rPr>
              <a:t> (RMSE ~ 15</a:t>
            </a:r>
            <a:r>
              <a:rPr lang="en-US" altLang="ko-KR" sz="1400" b="1" u="sng" dirty="0">
                <a:latin typeface="+mn-ea"/>
              </a:rPr>
              <a:t>km/</a:t>
            </a:r>
            <a:r>
              <a:rPr lang="en-US" altLang="ko-KR" sz="1400" b="1" u="sng" dirty="0" err="1">
                <a:latin typeface="+mn-ea"/>
              </a:rPr>
              <a:t>hr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r>
              <a:rPr lang="en-US" altLang="ko-KR" sz="1400" b="1" dirty="0" smtClean="0">
                <a:latin typeface="+mn-ea"/>
              </a:rPr>
              <a:t>C3D(Length </a:t>
            </a:r>
            <a:r>
              <a:rPr lang="en-US" altLang="ko-KR" sz="1400" b="1" dirty="0">
                <a:latin typeface="+mn-ea"/>
              </a:rPr>
              <a:t>= </a:t>
            </a:r>
            <a:r>
              <a:rPr lang="en-US" altLang="ko-KR" sz="1400" b="1" dirty="0" smtClean="0">
                <a:latin typeface="+mn-ea"/>
              </a:rPr>
              <a:t>4)– 4th</a:t>
            </a:r>
            <a:r>
              <a:rPr lang="en-US" altLang="ko-KR" sz="1400" b="1" baseline="30000" dirty="0" smtClean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(RMSE ~</a:t>
            </a:r>
            <a:r>
              <a:rPr lang="en-US" altLang="ko-KR" sz="1400" b="1" dirty="0" smtClean="0">
                <a:latin typeface="+mn-ea"/>
              </a:rPr>
              <a:t>12</a:t>
            </a:r>
            <a:r>
              <a:rPr lang="en-US" altLang="ko-KR" sz="1400" b="1" u="sng" dirty="0" smtClean="0">
                <a:latin typeface="+mn-ea"/>
              </a:rPr>
              <a:t>km/</a:t>
            </a:r>
            <a:r>
              <a:rPr lang="en-US" altLang="ko-KR" sz="1400" b="1" u="sng" dirty="0" err="1" smtClean="0">
                <a:latin typeface="+mn-ea"/>
              </a:rPr>
              <a:t>hr</a:t>
            </a:r>
            <a:r>
              <a:rPr lang="en-US" altLang="ko-KR" sz="1400" b="1" dirty="0" smtClean="0">
                <a:latin typeface="+mn-ea"/>
              </a:rPr>
              <a:t>),</a:t>
            </a:r>
          </a:p>
          <a:p>
            <a:r>
              <a:rPr lang="en-US" altLang="ko-KR" sz="1400" b="1" dirty="0">
                <a:latin typeface="+mn-ea"/>
              </a:rPr>
              <a:t>C3D(Optical Pyramid input</a:t>
            </a:r>
            <a:r>
              <a:rPr lang="en-US" altLang="ko-KR" sz="1400" b="1" dirty="0" smtClean="0">
                <a:latin typeface="+mn-ea"/>
              </a:rPr>
              <a:t>)-3rd </a:t>
            </a:r>
            <a:r>
              <a:rPr lang="en-US" altLang="ko-KR" sz="1400" b="1" dirty="0">
                <a:latin typeface="+mn-ea"/>
              </a:rPr>
              <a:t>(RMSE ~11</a:t>
            </a:r>
            <a:r>
              <a:rPr lang="en-US" altLang="ko-KR" sz="1400" b="1" u="sng" dirty="0">
                <a:latin typeface="+mn-ea"/>
              </a:rPr>
              <a:t>km/</a:t>
            </a:r>
            <a:r>
              <a:rPr lang="en-US" altLang="ko-KR" sz="1400" b="1" u="sng" dirty="0" err="1">
                <a:latin typeface="+mn-ea"/>
              </a:rPr>
              <a:t>hr</a:t>
            </a:r>
            <a:r>
              <a:rPr lang="en-US" altLang="ko-KR" sz="1400" b="1" dirty="0">
                <a:latin typeface="+mn-ea"/>
              </a:rPr>
              <a:t>), </a:t>
            </a:r>
          </a:p>
          <a:p>
            <a:r>
              <a:rPr lang="en-US" altLang="ko-KR" sz="1400" b="1" dirty="0" smtClean="0">
                <a:latin typeface="+mn-ea"/>
              </a:rPr>
              <a:t>C3D(Length = 8)– 2</a:t>
            </a:r>
            <a:r>
              <a:rPr lang="en-US" altLang="ko-KR" sz="1400" b="1" baseline="30000" dirty="0" smtClean="0">
                <a:latin typeface="+mn-ea"/>
              </a:rPr>
              <a:t>nd </a:t>
            </a:r>
            <a:r>
              <a:rPr lang="en-US" altLang="ko-KR" sz="1400" b="1" dirty="0" smtClean="0">
                <a:latin typeface="+mn-ea"/>
              </a:rPr>
              <a:t>(RMSE ~10</a:t>
            </a:r>
            <a:r>
              <a:rPr lang="en-US" altLang="ko-KR" sz="1400" b="1" u="sng" dirty="0" smtClean="0">
                <a:latin typeface="+mn-ea"/>
              </a:rPr>
              <a:t>km/</a:t>
            </a:r>
            <a:r>
              <a:rPr lang="en-US" altLang="ko-KR" sz="1400" b="1" u="sng" dirty="0" err="1" smtClean="0">
                <a:latin typeface="+mn-ea"/>
              </a:rPr>
              <a:t>hr</a:t>
            </a:r>
            <a:r>
              <a:rPr lang="en-US" altLang="ko-KR" sz="1400" b="1" dirty="0" smtClean="0">
                <a:latin typeface="+mn-ea"/>
              </a:rPr>
              <a:t>)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2266458" y="4887603"/>
            <a:ext cx="505326" cy="505327"/>
          </a:xfrm>
          <a:prstGeom prst="downArrow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1430" y="5517066"/>
            <a:ext cx="497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 smtClean="0">
                <a:latin typeface="+mn-ea"/>
                <a:ea typeface="+mn-ea"/>
              </a:rPr>
              <a:t>C3D with 16frame! – 1</a:t>
            </a:r>
            <a:r>
              <a:rPr lang="en-US" altLang="ko-KR" sz="2400" b="1" u="sng" baseline="30000" dirty="0" smtClean="0">
                <a:latin typeface="+mn-ea"/>
                <a:ea typeface="+mn-ea"/>
              </a:rPr>
              <a:t>st</a:t>
            </a:r>
            <a:r>
              <a:rPr lang="en-US" altLang="ko-KR" sz="2400" b="1" u="sng" dirty="0" smtClean="0">
                <a:latin typeface="+mn-ea"/>
                <a:ea typeface="+mn-ea"/>
              </a:rPr>
              <a:t> </a:t>
            </a:r>
          </a:p>
          <a:p>
            <a:r>
              <a:rPr lang="en-US" altLang="ko-KR" sz="2400" b="1" u="sng" dirty="0" smtClean="0">
                <a:latin typeface="+mn-ea"/>
                <a:ea typeface="+mn-ea"/>
              </a:rPr>
              <a:t>(RMSE ~5km/</a:t>
            </a:r>
            <a:r>
              <a:rPr lang="en-US" altLang="ko-KR" sz="2400" b="1" u="sng" dirty="0" err="1" smtClean="0">
                <a:latin typeface="+mn-ea"/>
                <a:ea typeface="+mn-ea"/>
              </a:rPr>
              <a:t>hr</a:t>
            </a:r>
            <a:r>
              <a:rPr lang="en-US" altLang="ko-KR" sz="2400" b="1" u="sng" dirty="0" smtClean="0">
                <a:latin typeface="+mn-ea"/>
                <a:ea typeface="+mn-ea"/>
              </a:rPr>
              <a:t>)</a:t>
            </a:r>
            <a:endParaRPr lang="ko-KR" altLang="en-US" sz="2400" b="1" u="sng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16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A59ED-AD2F-DB42-98A9-3DE203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/>
          <a:lstStyle/>
          <a:p>
            <a:r>
              <a:rPr kumimoji="1" lang="en-US" altLang="ko-KR" b="1" dirty="0" smtClean="0"/>
              <a:t>3D Convolutional Neural Network</a:t>
            </a:r>
            <a:endParaRPr kumimoji="1" lang="ko-KR" altLang="en-US" b="1" dirty="0"/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9DA87986-4DD7-A645-AD57-3AC8C7949FC2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C14314C-7F8C-F24B-84D0-CB141C8741BC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3DCNN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C3D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Oval 79">
            <a:extLst>
              <a:ext uri="{FF2B5EF4-FFF2-40B4-BE49-F238E27FC236}">
                <a16:creationId xmlns:a16="http://schemas.microsoft.com/office/drawing/2014/main" id="{A0A817EE-B969-144C-A010-9C849EF732F9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08153B0-B9ED-2044-BA35-BE9FE754372C}"/>
              </a:ext>
            </a:extLst>
          </p:cNvPr>
          <p:cNvSpPr txBox="1">
            <a:spLocks/>
          </p:cNvSpPr>
          <p:nvPr/>
        </p:nvSpPr>
        <p:spPr>
          <a:xfrm>
            <a:off x="641430" y="1560975"/>
            <a:ext cx="2021088" cy="1869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CNN 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구조와 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C3D 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348367-74FF-6E44-998B-6B2DF40C586F}"/>
              </a:ext>
            </a:extLst>
          </p:cNvPr>
          <p:cNvGrpSpPr/>
          <p:nvPr/>
        </p:nvGrpSpPr>
        <p:grpSpPr>
          <a:xfrm>
            <a:off x="391554" y="3559661"/>
            <a:ext cx="7678848" cy="3046987"/>
            <a:chOff x="-2734048" y="5077337"/>
            <a:chExt cx="4332846" cy="243412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6F8086-B5DE-7740-9EBC-9392426DB5E8}"/>
                </a:ext>
              </a:extLst>
            </p:cNvPr>
            <p:cNvSpPr/>
            <p:nvPr/>
          </p:nvSpPr>
          <p:spPr>
            <a:xfrm>
              <a:off x="-2734048" y="5077337"/>
              <a:ext cx="4332846" cy="211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04CEF6-8F89-5041-A123-5E01A9EE6CE1}"/>
                </a:ext>
              </a:extLst>
            </p:cNvPr>
            <p:cNvSpPr txBox="1"/>
            <p:nvPr/>
          </p:nvSpPr>
          <p:spPr>
            <a:xfrm>
              <a:off x="-2713358" y="5077337"/>
              <a:ext cx="4312156" cy="2434129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3</a:t>
              </a:r>
              <a:r>
                <a:rPr lang="ko-KR" altLang="en-US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차원 </a:t>
              </a:r>
              <a:r>
                <a:rPr lang="ko-KR" altLang="en-US" sz="1200" b="1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컨볼루션</a:t>
              </a:r>
              <a:r>
                <a:rPr lang="ko-KR" altLang="en-US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신경망</a:t>
              </a:r>
              <a:r>
                <a:rPr lang="en-US" altLang="ko-KR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</a:p>
            <a:p>
              <a:pPr marL="628650" lvl="1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차원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컨볼루션에서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잡지못하는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3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차원적인 특징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시공간적 특징을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3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차원 필터로 잡아 낼 수 있음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 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비디오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3D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의료 영상 등에서 이벤트 감지에 많이 쓰임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C3D model</a:t>
              </a:r>
            </a:p>
            <a:p>
              <a:pPr marL="628650" lvl="1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모든 커널 형태가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3x3x3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으로 통일될 때 가장 좋은 성능을 보여줌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Stride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또한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1x1x1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로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통일되었지만 맨 처음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pooling layer 1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에서는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kernel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과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stride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가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1x2x2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이다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그 이유는 처음에 시간적 정보를 유지하기 위함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0143"/>
            <a:ext cx="3149266" cy="1551976"/>
          </a:xfrm>
          <a:prstGeom prst="rect">
            <a:avLst/>
          </a:prstGeom>
        </p:spPr>
      </p:pic>
      <p:pic>
        <p:nvPicPr>
          <p:cNvPr id="17" name="그림 16" descr="https://github.com/experiencor/speed-prediction/raw/master/model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694" y="147317"/>
            <a:ext cx="1180849" cy="656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 descr="c3d-architecture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65" y="2107628"/>
            <a:ext cx="5564751" cy="69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425514" y="1645775"/>
            <a:ext cx="5363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n-ea"/>
                <a:ea typeface="+mn-ea"/>
              </a:rPr>
              <a:t>C3D (3 represents kernel = 3x3x3)</a:t>
            </a:r>
            <a:endParaRPr lang="ko-KR" altLang="en-US" sz="2000" b="1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0176" y="2805676"/>
            <a:ext cx="57029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8 convolution layers and 5 pooling layers + 2 fully connected layers + one output layer </a:t>
            </a:r>
          </a:p>
          <a:p>
            <a:endParaRPr lang="en-US" altLang="ko-KR" sz="1200" b="1" dirty="0" smtClean="0"/>
          </a:p>
          <a:p>
            <a:r>
              <a:rPr lang="en-US" altLang="ko-KR" sz="1200" b="1" dirty="0" smtClean="0"/>
              <a:t>(</a:t>
            </a:r>
            <a:r>
              <a:rPr lang="ko-KR" altLang="ko-KR" sz="1200" b="1" dirty="0"/>
              <a:t>출처</a:t>
            </a:r>
            <a:r>
              <a:rPr lang="en-US" altLang="ko-KR" sz="1200" b="1" dirty="0"/>
              <a:t>-  Learning Spatiotemporal with </a:t>
            </a:r>
            <a:r>
              <a:rPr lang="en-US" altLang="ko-KR" sz="1200" b="1" dirty="0" smtClean="0"/>
              <a:t>3D Convolutional </a:t>
            </a:r>
            <a:r>
              <a:rPr lang="en-US" altLang="ko-KR" sz="1200" b="1" dirty="0"/>
              <a:t>Networks)</a:t>
            </a:r>
            <a:endParaRPr lang="ko-KR" altLang="ko-KR" sz="1200" b="1" dirty="0"/>
          </a:p>
          <a:p>
            <a:endParaRPr lang="ko-KR" altLang="en-US" sz="1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A59ED-AD2F-DB42-98A9-3DE203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/>
          <a:lstStyle/>
          <a:p>
            <a:r>
              <a:rPr kumimoji="1" lang="ko-KR" altLang="en-US" b="1" dirty="0" smtClean="0"/>
              <a:t>학습방법</a:t>
            </a:r>
            <a:endParaRPr kumimoji="1" lang="ko-KR" altLang="en-US" b="1" dirty="0"/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9DA87986-4DD7-A645-AD57-3AC8C7949FC2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C14314C-7F8C-F24B-84D0-CB141C8741BC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Generator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Oval 79">
            <a:extLst>
              <a:ext uri="{FF2B5EF4-FFF2-40B4-BE49-F238E27FC236}">
                <a16:creationId xmlns:a16="http://schemas.microsoft.com/office/drawing/2014/main" id="{A0A817EE-B969-144C-A010-9C849EF732F9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08153B0-B9ED-2044-BA35-BE9FE754372C}"/>
              </a:ext>
            </a:extLst>
          </p:cNvPr>
          <p:cNvSpPr txBox="1">
            <a:spLocks/>
          </p:cNvSpPr>
          <p:nvPr/>
        </p:nvSpPr>
        <p:spPr>
          <a:xfrm>
            <a:off x="641430" y="1560975"/>
            <a:ext cx="2021088" cy="1869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도로선 </a:t>
            </a:r>
            <a:r>
              <a:rPr lang="ko-KR" altLang="en-US" sz="1200" b="1" dirty="0" err="1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점위치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 추출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921516" y="4469387"/>
            <a:ext cx="2911160" cy="1599995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793711" y="4469387"/>
            <a:ext cx="2244748" cy="1876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3" y="6097642"/>
            <a:ext cx="238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2500 x 1400 (BGR)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010537" y="5004468"/>
            <a:ext cx="588150" cy="515439"/>
          </a:xfrm>
          <a:prstGeom prst="rightArrow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65720" y="6335588"/>
            <a:ext cx="397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112 x 112 (RGB) – Crop, padding and resize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00" y="1905729"/>
            <a:ext cx="7603012" cy="16087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659" y="3475057"/>
            <a:ext cx="195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  <a:ea typeface="+mn-ea"/>
              </a:rPr>
              <a:t>16 x 112 x 112 x 3</a:t>
            </a:r>
          </a:p>
          <a:p>
            <a:r>
              <a:rPr lang="en-US" altLang="ko-KR" sz="1200" b="1" dirty="0" smtClean="0">
                <a:latin typeface="+mn-ea"/>
                <a:ea typeface="+mn-ea"/>
              </a:rPr>
              <a:t>Extract 16 frame from randomly picked point.</a:t>
            </a:r>
            <a:endParaRPr lang="ko-KR" altLang="en-US" sz="1200" b="1" dirty="0" smtClean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38585" y="3526901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C3D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71133" y="3503027"/>
            <a:ext cx="1263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Regression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1500" y="3499473"/>
            <a:ext cx="151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Randomly Pick one 3min long video in 468 </a:t>
            </a:r>
            <a:r>
              <a:rPr lang="en-US" altLang="ko-KR" sz="1200" dirty="0" err="1" smtClean="0">
                <a:latin typeface="+mn-ea"/>
                <a:ea typeface="+mn-ea"/>
              </a:rPr>
              <a:t>VIdeo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4884" y="4455343"/>
            <a:ext cx="23195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Train image Augmentation X</a:t>
            </a:r>
          </a:p>
          <a:p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Test Image Augmentation O (30%)</a:t>
            </a:r>
          </a:p>
          <a:p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Image Normalization 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7096" y="1428773"/>
            <a:ext cx="697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SzPct val="150000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454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개 영상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2,451,600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개의 이미지를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학습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, 24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개 영상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, 129,600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의 이미지를 검증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.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154" y="2545531"/>
            <a:ext cx="1136510" cy="79475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282" y="2591978"/>
            <a:ext cx="1045497" cy="7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 smtClean="0"/>
              <a:t>테스트 결과표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 Results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ata 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esults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object 3"/>
          <p:cNvSpPr/>
          <p:nvPr/>
        </p:nvSpPr>
        <p:spPr>
          <a:xfrm>
            <a:off x="1624264" y="1764409"/>
            <a:ext cx="6328610" cy="2291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17" name="object 5"/>
          <p:cNvSpPr/>
          <p:nvPr/>
        </p:nvSpPr>
        <p:spPr>
          <a:xfrm>
            <a:off x="1620892" y="4341879"/>
            <a:ext cx="6331982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24264" y="3958389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16, Max speed: 44,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14, </a:t>
            </a:r>
            <a:r>
              <a:rPr lang="en-US" altLang="ko-KR" sz="1600" b="1" dirty="0" smtClean="0">
                <a:latin typeface="+mn-ea"/>
                <a:ea typeface="+mn-ea"/>
              </a:rPr>
              <a:t>RMSE: </a:t>
            </a:r>
            <a:r>
              <a:rPr lang="en-US" altLang="ko-KR" sz="1600" b="1" dirty="0">
                <a:latin typeface="+mn-ea"/>
                <a:ea typeface="+mn-ea"/>
              </a:rPr>
              <a:t>2.578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28537" y="6399278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11, Max speed: 41,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11, </a:t>
            </a:r>
            <a:r>
              <a:rPr lang="en-US" altLang="ko-KR" sz="1600" b="1" dirty="0">
                <a:latin typeface="+mn-ea"/>
              </a:rPr>
              <a:t>RMSE </a:t>
            </a:r>
            <a:r>
              <a:rPr lang="en-US" altLang="ko-KR" sz="1600" b="1" dirty="0" smtClean="0">
                <a:latin typeface="+mn-ea"/>
                <a:ea typeface="+mn-ea"/>
              </a:rPr>
              <a:t>: </a:t>
            </a:r>
            <a:r>
              <a:rPr lang="en-US" altLang="ko-KR" sz="1600" b="1" dirty="0">
                <a:latin typeface="+mn-ea"/>
                <a:ea typeface="+mn-ea"/>
              </a:rPr>
              <a:t>2.809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10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/>
              <a:t>테스트 결과표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 Results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Results</a:t>
            </a:r>
          </a:p>
        </p:txBody>
      </p:sp>
      <p:sp>
        <p:nvSpPr>
          <p:cNvPr id="9" name="object 7"/>
          <p:cNvSpPr/>
          <p:nvPr/>
        </p:nvSpPr>
        <p:spPr>
          <a:xfrm>
            <a:off x="1680548" y="1752600"/>
            <a:ext cx="6263666" cy="2314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11" name="object 13"/>
          <p:cNvSpPr/>
          <p:nvPr/>
        </p:nvSpPr>
        <p:spPr>
          <a:xfrm>
            <a:off x="1624264" y="4340854"/>
            <a:ext cx="6263666" cy="1985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4264" y="3958389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19, Max speed: 55,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13, </a:t>
            </a:r>
            <a:r>
              <a:rPr lang="en-US" altLang="ko-KR" sz="1600" b="1" dirty="0" smtClean="0">
                <a:latin typeface="+mn-ea"/>
                <a:ea typeface="+mn-ea"/>
              </a:rPr>
              <a:t>RMSE: </a:t>
            </a:r>
            <a:r>
              <a:rPr lang="en-US" altLang="ko-KR" sz="1600" b="1" dirty="0">
                <a:latin typeface="+mn-ea"/>
                <a:ea typeface="+mn-ea"/>
              </a:rPr>
              <a:t>3.359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4880" y="6314237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15, Max speed: 52,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16, </a:t>
            </a:r>
            <a:r>
              <a:rPr lang="en-US" altLang="ko-KR" sz="1600" b="1" dirty="0" smtClean="0">
                <a:latin typeface="+mn-ea"/>
                <a:ea typeface="+mn-ea"/>
              </a:rPr>
              <a:t>RMSE</a:t>
            </a:r>
            <a:r>
              <a:rPr lang="en-US" altLang="ko-KR" sz="1600" b="1" dirty="0">
                <a:latin typeface="+mn-ea"/>
                <a:ea typeface="+mn-ea"/>
              </a:rPr>
              <a:t>: 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3.853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/>
              <a:t>테스트 결과표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 Results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Results</a:t>
            </a:r>
          </a:p>
        </p:txBody>
      </p:sp>
      <p:sp>
        <p:nvSpPr>
          <p:cNvPr id="12" name="object 19"/>
          <p:cNvSpPr/>
          <p:nvPr/>
        </p:nvSpPr>
        <p:spPr>
          <a:xfrm>
            <a:off x="1725050" y="4247147"/>
            <a:ext cx="6219164" cy="196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13" name="object 15"/>
          <p:cNvSpPr/>
          <p:nvPr/>
        </p:nvSpPr>
        <p:spPr>
          <a:xfrm>
            <a:off x="1725050" y="1893989"/>
            <a:ext cx="6219164" cy="1987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28801" y="3881729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14, Max speed: 32,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8, </a:t>
            </a:r>
            <a:r>
              <a:rPr lang="en-US" altLang="ko-KR" sz="1600" b="1" dirty="0" smtClean="0">
                <a:latin typeface="+mn-ea"/>
                <a:ea typeface="+mn-ea"/>
              </a:rPr>
              <a:t>RMSE: </a:t>
            </a:r>
            <a:r>
              <a:rPr lang="en-US" altLang="ko-KR" sz="1600" b="1" dirty="0">
                <a:latin typeface="+mn-ea"/>
                <a:ea typeface="+mn-ea"/>
              </a:rPr>
              <a:t>3.917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1" y="6243659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28, Max speed: 81,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25, </a:t>
            </a:r>
            <a:r>
              <a:rPr lang="en-US" altLang="ko-KR" sz="1600" b="1" dirty="0" smtClean="0">
                <a:latin typeface="+mn-ea"/>
                <a:ea typeface="+mn-ea"/>
              </a:rPr>
              <a:t>RMSE: </a:t>
            </a:r>
            <a:r>
              <a:rPr lang="en-US" altLang="ko-KR" sz="1600" b="1" dirty="0">
                <a:latin typeface="+mn-ea"/>
                <a:ea typeface="+mn-ea"/>
              </a:rPr>
              <a:t>4.497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878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en-US" altLang="ko-KR" b="1" dirty="0" smtClean="0"/>
              <a:t>Smoothing Test Results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Smoothing 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데이터를 매끄럽게 하여 노이즈를 제거하고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 데이터의 패턴을 알아내는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방법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분산도 줄고 정확도도 향상됨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</p:txBody>
      </p:sp>
      <p:sp>
        <p:nvSpPr>
          <p:cNvPr id="9" name="object 47"/>
          <p:cNvSpPr/>
          <p:nvPr/>
        </p:nvSpPr>
        <p:spPr>
          <a:xfrm>
            <a:off x="391554" y="1775967"/>
            <a:ext cx="4073931" cy="2021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4769374" y="2086387"/>
            <a:ext cx="673768" cy="660901"/>
          </a:xfrm>
          <a:prstGeom prst="rightArrow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50"/>
          <p:cNvSpPr/>
          <p:nvPr/>
        </p:nvSpPr>
        <p:spPr>
          <a:xfrm>
            <a:off x="5747031" y="1752600"/>
            <a:ext cx="3132274" cy="1757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43285" y="1478420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30 frame(=1sec) smoothing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6930189" y="3657600"/>
            <a:ext cx="553453" cy="360947"/>
          </a:xfrm>
          <a:prstGeom prst="downArrow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56"/>
          <p:cNvSpPr/>
          <p:nvPr/>
        </p:nvSpPr>
        <p:spPr>
          <a:xfrm>
            <a:off x="5711521" y="4536910"/>
            <a:ext cx="3299548" cy="1575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43285" y="4165743"/>
            <a:ext cx="326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90 </a:t>
            </a:r>
            <a:r>
              <a:rPr lang="en-US" altLang="ko-KR" sz="1600" dirty="0"/>
              <a:t>frame</a:t>
            </a:r>
            <a:r>
              <a:rPr lang="en-US" altLang="ko-KR" sz="1600" dirty="0" smtClean="0"/>
              <a:t>(=3sec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smoothing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4769374" y="4994026"/>
            <a:ext cx="673768" cy="660901"/>
          </a:xfrm>
          <a:prstGeom prst="rightArrow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4463" y="1478420"/>
            <a:ext cx="41717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None Smoothing RMSE </a:t>
            </a:r>
            <a:r>
              <a:rPr lang="en-US" altLang="ko-KR" sz="1600" b="1" dirty="0" smtClean="0">
                <a:latin typeface="+mn-ea"/>
              </a:rPr>
              <a:t>: 2.578 </a:t>
            </a:r>
            <a:r>
              <a:rPr lang="en-US" altLang="ko-KR" sz="1600" b="1" dirty="0"/>
              <a:t>(km/</a:t>
            </a:r>
            <a:r>
              <a:rPr lang="en-US" altLang="ko-KR" sz="1600" b="1" dirty="0" err="1"/>
              <a:t>hr</a:t>
            </a:r>
            <a:r>
              <a:rPr lang="en-US" altLang="ko-KR" sz="1600" b="1" dirty="0"/>
              <a:t>)</a:t>
            </a:r>
            <a:endParaRPr lang="ko-KR" altLang="ko-KR" sz="1600" dirty="0"/>
          </a:p>
          <a:p>
            <a:endParaRPr lang="ko-KR" altLang="en-US" sz="1600" b="1" dirty="0">
              <a:latin typeface="+mn-ea"/>
            </a:endParaRPr>
          </a:p>
          <a:p>
            <a:endParaRPr lang="ko-KR" altLang="en-US" sz="1600" dirty="0" smtClean="0">
              <a:latin typeface="+mn-ea"/>
              <a:ea typeface="+mn-ea"/>
            </a:endParaRPr>
          </a:p>
        </p:txBody>
      </p:sp>
      <p:sp>
        <p:nvSpPr>
          <p:cNvPr id="22" name="object 59"/>
          <p:cNvSpPr/>
          <p:nvPr/>
        </p:nvSpPr>
        <p:spPr>
          <a:xfrm>
            <a:off x="423170" y="4208578"/>
            <a:ext cx="4103608" cy="21017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84463" y="3910515"/>
            <a:ext cx="398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300 </a:t>
            </a:r>
            <a:r>
              <a:rPr lang="en-US" altLang="ko-KR" b="1" dirty="0"/>
              <a:t>frame(=</a:t>
            </a:r>
            <a:r>
              <a:rPr lang="en-US" altLang="ko-KR" b="1" dirty="0" smtClean="0"/>
              <a:t>10sec</a:t>
            </a:r>
            <a:r>
              <a:rPr lang="en-US" altLang="ko-KR" b="1" dirty="0"/>
              <a:t>) </a:t>
            </a:r>
            <a:r>
              <a:rPr lang="en-US" altLang="ko-KR" b="1" dirty="0" smtClean="0"/>
              <a:t>smoothing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463" y="6167261"/>
            <a:ext cx="4102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RMSE: </a:t>
            </a:r>
            <a:r>
              <a:rPr lang="en-US" altLang="ko-KR" b="1" dirty="0"/>
              <a:t>1.84 (km/</a:t>
            </a:r>
            <a:r>
              <a:rPr lang="en-US" altLang="ko-KR" b="1" dirty="0" err="1"/>
              <a:t>hr</a:t>
            </a:r>
            <a:r>
              <a:rPr lang="en-US" altLang="ko-KR" b="1" dirty="0" smtClean="0"/>
              <a:t>) !</a:t>
            </a:r>
            <a:endParaRPr lang="ko-KR" altLang="ko-KR" dirty="0"/>
          </a:p>
          <a:p>
            <a:endParaRPr lang="ko-KR" altLang="en-US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8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/>
              <a:t>테스트 결과표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7496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 Results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Two Worst case out of 21 Test Data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8801" y="3881729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99, Max speed: 108,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5, </a:t>
            </a:r>
            <a:r>
              <a:rPr lang="en-US" altLang="ko-KR" sz="1600" b="1" dirty="0" smtClean="0">
                <a:latin typeface="+mn-ea"/>
                <a:ea typeface="+mn-ea"/>
              </a:rPr>
              <a:t>RMSE: </a:t>
            </a:r>
            <a:r>
              <a:rPr lang="en-US" altLang="ko-KR" sz="1600" b="1" dirty="0">
                <a:latin typeface="+mn-ea"/>
                <a:ea typeface="+mn-ea"/>
              </a:rPr>
              <a:t>13.641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1" y="6243659"/>
            <a:ext cx="6906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Mean speed: 82, Max speed: 93, </a:t>
            </a:r>
            <a:r>
              <a:rPr lang="en-US" altLang="ko-KR" sz="1600" b="1" dirty="0" err="1">
                <a:latin typeface="+mn-ea"/>
                <a:ea typeface="+mn-ea"/>
              </a:rPr>
              <a:t>std</a:t>
            </a:r>
            <a:r>
              <a:rPr lang="en-US" altLang="ko-KR" sz="1600" b="1" dirty="0">
                <a:latin typeface="+mn-ea"/>
                <a:ea typeface="+mn-ea"/>
              </a:rPr>
              <a:t>: 7, </a:t>
            </a:r>
            <a:r>
              <a:rPr lang="en-US" altLang="ko-KR" sz="1600" b="1" dirty="0" smtClean="0">
                <a:latin typeface="+mn-ea"/>
                <a:ea typeface="+mn-ea"/>
              </a:rPr>
              <a:t>RMSE: </a:t>
            </a:r>
            <a:r>
              <a:rPr lang="en-US" altLang="ko-KR" sz="1600" b="1" dirty="0">
                <a:latin typeface="+mn-ea"/>
                <a:ea typeface="+mn-ea"/>
              </a:rPr>
              <a:t>10.292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794711"/>
            <a:ext cx="6115413" cy="1987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4320081"/>
            <a:ext cx="6120187" cy="19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A59ED-AD2F-DB42-98A9-3DE203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/>
          <a:lstStyle/>
          <a:p>
            <a:r>
              <a:rPr kumimoji="1" lang="ko-KR" altLang="en-US" b="1" dirty="0" smtClean="0"/>
              <a:t>결과 분석</a:t>
            </a:r>
            <a:endParaRPr kumimoji="1" lang="ko-KR" altLang="en-US" b="1" dirty="0"/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9DA87986-4DD7-A645-AD57-3AC8C7949FC2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C14314C-7F8C-F24B-84D0-CB141C8741BC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Good case vs Bad case</a:t>
            </a:r>
            <a:endParaRPr lang="ar-SA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Oval 79">
            <a:extLst>
              <a:ext uri="{FF2B5EF4-FFF2-40B4-BE49-F238E27FC236}">
                <a16:creationId xmlns:a16="http://schemas.microsoft.com/office/drawing/2014/main" id="{A0A817EE-B969-144C-A010-9C849EF732F9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08153B0-B9ED-2044-BA35-BE9FE754372C}"/>
              </a:ext>
            </a:extLst>
          </p:cNvPr>
          <p:cNvSpPr txBox="1">
            <a:spLocks/>
          </p:cNvSpPr>
          <p:nvPr/>
        </p:nvSpPr>
        <p:spPr>
          <a:xfrm>
            <a:off x="641430" y="1560975"/>
            <a:ext cx="2021088" cy="1869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Caption of bad moment 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348367-74FF-6E44-998B-6B2DF40C586F}"/>
              </a:ext>
            </a:extLst>
          </p:cNvPr>
          <p:cNvGrpSpPr/>
          <p:nvPr/>
        </p:nvGrpSpPr>
        <p:grpSpPr>
          <a:xfrm>
            <a:off x="4954403" y="1671746"/>
            <a:ext cx="4332846" cy="2495808"/>
            <a:chOff x="419460" y="3867285"/>
            <a:chExt cx="4332846" cy="211290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6F8086-B5DE-7740-9EBC-9392426DB5E8}"/>
                </a:ext>
              </a:extLst>
            </p:cNvPr>
            <p:cNvSpPr/>
            <p:nvPr/>
          </p:nvSpPr>
          <p:spPr>
            <a:xfrm>
              <a:off x="419460" y="3867286"/>
              <a:ext cx="4332846" cy="211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04CEF6-8F89-5041-A123-5E01A9EE6CE1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195418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Bad case -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고속으로 마주 오는 차량이 있거나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교량 등의 구조물 아래를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지나갈 때 오류가 많이 발생하며 대부분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고속도로에서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발생하는 것으로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분석됨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>
                <a:lnSpc>
                  <a:spcPct val="150000"/>
                </a:lnSpc>
                <a:buSzPct val="150000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Good case –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반대에서 차량이 올지라도 속도에 의해   움직이는 특징이 확실히 있으면 예측이 잘됨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bad case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의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도로선은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나누어지지 않은 일직선 도로라서 그러한 특징으로 잡히지 않음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3" y="4434848"/>
            <a:ext cx="3813041" cy="200991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540042" y="4451619"/>
            <a:ext cx="2899611" cy="1167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3" y="1847202"/>
            <a:ext cx="3813041" cy="240931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840832" y="2825907"/>
            <a:ext cx="1149015" cy="715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451619"/>
            <a:ext cx="4448549" cy="1993143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7622931" y="5289934"/>
            <a:ext cx="1143000" cy="1131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226777" y="3367454"/>
            <a:ext cx="1037492" cy="703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93731" y="5899638"/>
            <a:ext cx="1037492" cy="5214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5943600" y="5005137"/>
            <a:ext cx="1094859" cy="770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3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9734" y="986188"/>
            <a:ext cx="621898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spcAft>
                <a:spcPts val="1200"/>
              </a:spcAft>
              <a:buClr>
                <a:srgbClr val="FF5E5E"/>
              </a:buClr>
              <a:buFont typeface="+mj-lt"/>
              <a:buAutoNum type="romanUcPeriod"/>
            </a:pPr>
            <a:r>
              <a:rPr lang="ko-KR" altLang="en-US" b="1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연구의 필요성 및 의미</a:t>
            </a:r>
            <a:r>
              <a:rPr lang="en-US" altLang="ko-KR" b="1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(Contribution, Novelty)</a:t>
            </a:r>
          </a:p>
          <a:p>
            <a:pPr marL="514350" indent="-514350">
              <a:lnSpc>
                <a:spcPct val="200000"/>
              </a:lnSpc>
              <a:spcAft>
                <a:spcPts val="1200"/>
              </a:spcAft>
              <a:buClr>
                <a:srgbClr val="FF5E5E"/>
              </a:buClr>
              <a:buFont typeface="+mj-lt"/>
              <a:buAutoNum type="romanUcPeriod"/>
            </a:pPr>
            <a:r>
              <a:rPr lang="ko-KR" altLang="en-US" b="1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시도한 방법론 및 데이터</a:t>
            </a:r>
            <a:endParaRPr lang="en-US" altLang="ko-KR" b="1" dirty="0" smtClean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spcAft>
                <a:spcPts val="1200"/>
              </a:spcAft>
              <a:buClr>
                <a:srgbClr val="FF5E5E"/>
              </a:buClr>
              <a:buFont typeface="+mj-lt"/>
              <a:buAutoNum type="romanUcPeriod"/>
            </a:pPr>
            <a:r>
              <a:rPr lang="en-US" altLang="ko-KR" b="1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CNN &amp; </a:t>
            </a:r>
            <a:r>
              <a:rPr lang="ko-KR" altLang="en-US" b="1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속도 예측 모델 설명</a:t>
            </a:r>
            <a:endParaRPr lang="ko-KR" altLang="en-US" b="1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spcAft>
                <a:spcPts val="1200"/>
              </a:spcAft>
              <a:buClr>
                <a:srgbClr val="FF5E5E"/>
              </a:buClr>
              <a:buFont typeface="+mj-lt"/>
              <a:buAutoNum type="romanUcPeriod"/>
            </a:pPr>
            <a:r>
              <a:rPr lang="ko-KR" altLang="en-US" b="1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결과표 및 시사점</a:t>
            </a:r>
            <a:endParaRPr lang="en-US" altLang="ko-KR" b="1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728864" y="836712"/>
            <a:ext cx="581806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52637" y="476672"/>
            <a:ext cx="286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spc="5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rgbClr val="FF5E5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C/O/N/T/E/N/T/S</a:t>
            </a:r>
            <a:endParaRPr lang="ko-KR" altLang="en-US" sz="1600" spc="500" dirty="0">
              <a:solidFill>
                <a:srgbClr val="FF5E5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728864" y="6093296"/>
            <a:ext cx="581806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9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424151"/>
            <a:ext cx="8478703" cy="436736"/>
          </a:xfrm>
        </p:spPr>
        <p:txBody>
          <a:bodyPr/>
          <a:lstStyle/>
          <a:p>
            <a:r>
              <a:rPr kumimoji="1" lang="en-US" altLang="ko-KR" b="1" dirty="0"/>
              <a:t>Conclusion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856746" y="1686508"/>
            <a:ext cx="4332846" cy="5951950"/>
            <a:chOff x="419460" y="3867285"/>
            <a:chExt cx="4332846" cy="268025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268025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분석 결과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–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데이터가 많아진다 하더라도 속도에 의해 일정한 패턴을 보이는 특징이 잡히지 않는 한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예측률은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올라가지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않을것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그럼에도 불구하고 다양한 환경 및 속도의 테스트 데이터에서 평균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RMSE = 5km/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hr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를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달성함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Future work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–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속도를 예측하기 위한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학습 데이터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속도에 의해 영향을 받는 특징들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특히 아래그림 처럼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도로선을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재구성 및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generating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되는 이미지를 주행영상으로 부터 재구성하여 학습하면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예측률이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높아질 것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Future Contribution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: 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인칭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주행 영상의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속도를 정확히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알 수 있다면 주행 영상에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보이는 다른 차량들의 속도도 더욱 정확하게 알 수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있을 것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>
                <a:lnSpc>
                  <a:spcPct val="200000"/>
                </a:lnSpc>
                <a:buSzPct val="150000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1" dirty="0" err="1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테슬라</a:t>
            </a:r>
            <a:r>
              <a:rPr lang="ko-KR" altLang="en-US" sz="1200" b="1" dirty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자율주행 연구들 </a:t>
            </a:r>
            <a:endParaRPr lang="en-US" altLang="ko-KR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15F4E7-8B17-2E44-A4C9-A65EACBAE5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75505" y="2209419"/>
            <a:ext cx="2329746" cy="13087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1D38CF-1E30-874D-9A1F-EF96612DD3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7945" y="2170693"/>
            <a:ext cx="2336870" cy="13405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30" y="3764001"/>
            <a:ext cx="4271970" cy="21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4468" y="3831719"/>
            <a:ext cx="2202843" cy="336626"/>
          </a:xfrm>
        </p:spPr>
        <p:txBody>
          <a:bodyPr/>
          <a:lstStyle/>
          <a:p>
            <a:r>
              <a:rPr lang="en-US" altLang="ko-KR" sz="2400" dirty="0">
                <a:latin typeface="Cambria" panose="02040503050406030204" pitchFamily="18" charset="0"/>
                <a:ea typeface="Cambria" panose="02040503050406030204" pitchFamily="18" charset="0"/>
              </a:rPr>
              <a:t>THANK</a:t>
            </a:r>
            <a:r>
              <a:rPr lang="ko-KR" altLang="en-US" sz="2400" dirty="0">
                <a:latin typeface="Cambria" panose="02040503050406030204" pitchFamily="18" charset="0"/>
              </a:rPr>
              <a:t> </a:t>
            </a:r>
            <a:r>
              <a:rPr lang="en-US" altLang="ko-KR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YOU</a:t>
            </a:r>
            <a:endParaRPr lang="ko-KR" altLang="en-US" sz="24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56" y="533799"/>
            <a:ext cx="8478703" cy="436736"/>
          </a:xfrm>
        </p:spPr>
        <p:txBody>
          <a:bodyPr/>
          <a:lstStyle/>
          <a:p>
            <a:r>
              <a:rPr kumimoji="1" lang="ko-KR" altLang="en-US" b="1" dirty="0" smtClean="0"/>
              <a:t>연구의 필요성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856746" y="1686510"/>
            <a:ext cx="4332846" cy="4714290"/>
            <a:chOff x="419460" y="3867286"/>
            <a:chExt cx="4332846" cy="22041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6"/>
              <a:ext cx="4312156" cy="194268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차량사고가 나기 전 속도는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사고의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과실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및 보험료를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지분할 때 영향이 큰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지표가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됨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>
                <a:lnSpc>
                  <a:spcPct val="200000"/>
                </a:lnSpc>
                <a:buSzPct val="150000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보험사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및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교통사고 분석과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국립과학기술원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)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에서는 차량 사고가 났을 때 블랙박스를 보고 거리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시간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등을 어림짐작하여 기본 물리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(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속력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=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거리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/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시간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)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로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속도를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예측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블랙박스 보급률은 높아졌으나 예전에 블랙박스를 구입했거나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GPS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옵션이 없는 경우 블랙박스에 속도가 없는  경우가 많음 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>
                <a:lnSpc>
                  <a:spcPct val="150000"/>
                </a:lnSpc>
                <a:buSzPct val="150000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차량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속도 예측 주제의  이전 연구들은 제한된 거리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인칭 카메라 외의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여러 대의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카메라를 이용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기하학 및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물리를  이용한 것이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대부분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501137"/>
            <a:ext cx="2546938" cy="315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연구들 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69" y="3826611"/>
            <a:ext cx="2124889" cy="11960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93" y="5175070"/>
            <a:ext cx="3135842" cy="11128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02" y="1958483"/>
            <a:ext cx="2624822" cy="17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34" y="571221"/>
            <a:ext cx="8478703" cy="436736"/>
          </a:xfrm>
        </p:spPr>
        <p:txBody>
          <a:bodyPr/>
          <a:lstStyle/>
          <a:p>
            <a:r>
              <a:rPr kumimoji="1" lang="ko-KR" altLang="en-US" b="1" dirty="0"/>
              <a:t>연구의 의미</a:t>
            </a:r>
            <a:r>
              <a:rPr kumimoji="1" lang="en-US" altLang="ko-KR" b="1" dirty="0"/>
              <a:t>(Contribution &amp; Novelty)</a:t>
            </a:r>
            <a:endParaRPr kumimoji="1" lang="ko-KR" altLang="en-US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953000" y="1565626"/>
            <a:ext cx="4332846" cy="5008090"/>
            <a:chOff x="419460" y="3867286"/>
            <a:chExt cx="4332846" cy="22041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6"/>
              <a:ext cx="4312156" cy="125978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딥러닝을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이용하여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인칭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차량주행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영상만을 이용해 속도 예측을 한 논문은 없음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>
                <a:lnSpc>
                  <a:spcPct val="150000"/>
                </a:lnSpc>
                <a:buSzPct val="150000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실시간 영상 데이터에서 시공간적 특징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(spatiotemporal feature)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을 잘 학습할 수 있다면 주위의 있는 차량과의 거리 및 속도를 잘 알 수 있고 사고를 방지할 수 있을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것임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>
                <a:lnSpc>
                  <a:spcPct val="150000"/>
                </a:lnSpc>
                <a:buSzPct val="150000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인칭 도로주행영상에서 시공간적 특징을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딥러닝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3DCNN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으로 학습으로 알아보려는 논문은 없었음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501137"/>
            <a:ext cx="2546938" cy="3159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1" dirty="0" err="1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테슬라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자율주행 연구들 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54" y="2544112"/>
            <a:ext cx="4139410" cy="24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 smtClean="0"/>
              <a:t>시도한 방법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Dense Optical Flow &amp; Optical Flow Pyramid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856746" y="1686509"/>
            <a:ext cx="4332846" cy="5067832"/>
            <a:chOff x="419460" y="3867285"/>
            <a:chExt cx="4332846" cy="22041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184731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Windshield camera(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자동차 앞 유리 안에 있는 카메라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)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를 통한 차량속도예측은 하나의 카메라에서 줄 수 있는 정보가 제한적이기 때문에 이미지 안의 깊이를 측정하기가     굉장히 어려움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그렇기 때문에 속도에 의해 영향을 받는 것을 이미지로 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부터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추출하는 방법을 시도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Dense Optical Flow :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인접한 두 프레임간의 움직임을 계산하여 이미지화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모든 픽셀의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moving vector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을      이미지화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Optical Flow Pyramid : Dense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와 달리 지정된 영역 안의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특징점을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잡아내는 것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6396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Dense Optical Flow and Pyramid examples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724195" y="1914715"/>
            <a:ext cx="2459204" cy="1426686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724195" y="3436592"/>
            <a:ext cx="2886761" cy="10337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C046F5-CBD3-C64B-B1DE-CBBFB086DF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9169" y="4565560"/>
            <a:ext cx="3579536" cy="18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 smtClean="0"/>
              <a:t>시도한 방법들의 결과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Dense Optical Flow &amp; Optical Flow Pyramid Results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856746" y="1686508"/>
            <a:ext cx="4332846" cy="3785652"/>
            <a:chOff x="419460" y="3867285"/>
            <a:chExt cx="4332846" cy="239292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239292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Dense Optical flow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로 만들어진 이미지를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x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그리고  그 두 프레임의 속도를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평균내어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y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로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만든후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Alexnet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으로 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모델링한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결과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검증데이터에서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MSE = 5.6(mph = 2.8)</a:t>
              </a: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Optical </a:t>
              </a:r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pyrami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로 지정된 영역에서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도로선의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픽셀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위치값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(x)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을 추출하고 각 프레임 이미지의 속도를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y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Linear </a:t>
              </a:r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regressio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을 모델링함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 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그후 </a:t>
              </a:r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coefficien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값을 이용하여  예측한 결과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검증데이터에서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MSE = 1.089(mph = 0.5445)</a:t>
              </a: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Speed Challenge data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(17min video)</a:t>
            </a: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results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6" y="2118672"/>
            <a:ext cx="2863800" cy="19185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" y="4301881"/>
            <a:ext cx="4771297" cy="20349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456" y="1814631"/>
            <a:ext cx="236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Dense </a:t>
            </a:r>
            <a:r>
              <a:rPr lang="en-US" altLang="ko-KR" sz="1200" smtClean="0">
                <a:latin typeface="+mn-ea"/>
                <a:ea typeface="+mn-ea"/>
              </a:rPr>
              <a:t>Optical Flow result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487" y="4075750"/>
            <a:ext cx="206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Optical Pyramid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0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smtClean="0"/>
              <a:t>버클리대학 자율주행 데이터 문제</a:t>
            </a:r>
            <a:r>
              <a:rPr kumimoji="1" lang="ko-KR" altLang="en-US" b="1" dirty="0"/>
              <a:t>점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위한 영상이라 영상과 속도 싱크 및 정확하지 않음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부적절한 데이터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7C1B9D-BDAF-7D4C-B3DF-239F41129D38}"/>
              </a:ext>
            </a:extLst>
          </p:cNvPr>
          <p:cNvGrpSpPr/>
          <p:nvPr/>
        </p:nvGrpSpPr>
        <p:grpSpPr>
          <a:xfrm>
            <a:off x="400602" y="4484457"/>
            <a:ext cx="4332846" cy="1692629"/>
            <a:chOff x="452140" y="1937204"/>
            <a:chExt cx="4332846" cy="16926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0C7E51-4EA4-AF42-BC8E-817A6C0F8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40" y="1937205"/>
              <a:ext cx="4332846" cy="1692628"/>
            </a:xfrm>
            <a:prstGeom prst="rect">
              <a:avLst/>
            </a:prstGeom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25FA51C-EB00-DA4A-B623-FD836B8FC1A1}"/>
                </a:ext>
              </a:extLst>
            </p:cNvPr>
            <p:cNvSpPr/>
            <p:nvPr/>
          </p:nvSpPr>
          <p:spPr>
            <a:xfrm>
              <a:off x="4001076" y="1937204"/>
              <a:ext cx="723324" cy="1692629"/>
            </a:xfrm>
            <a:prstGeom prst="roundRect">
              <a:avLst/>
            </a:prstGeom>
            <a:noFill/>
            <a:ln>
              <a:solidFill>
                <a:srgbClr val="DA4B5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D848008-F49B-D843-81E1-36E2E7890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4" y="2088411"/>
            <a:ext cx="3367648" cy="189430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798094" y="2088404"/>
            <a:ext cx="4332846" cy="3600986"/>
            <a:chOff x="419460" y="3867285"/>
            <a:chExt cx="4332846" cy="23180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231801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데이터 양은 많았지만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optical flow, </a:t>
              </a:r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Alexnet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등 다양한  모델을 이용해 학습하였지만 결과가 심각하게 예측이    안되었고 그 이유를 살펴본 결과 영상과 속도 간의 오류가  굉장히 많았음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싱크가 맞는 영상조차 영상에 비해 속도가 너무 느리게  나타남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전처리 및 눈으로 확인하여 데이터를 사용하려 했으나   자체적으로 질 좋은 데이터를 수집하는 것이 더 낫다고  판단되어 버클리대학 데이터를 포기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41430" y="1560975"/>
            <a:ext cx="899503" cy="186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1" dirty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3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A59ED-AD2F-DB42-98A9-3DE203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/>
          <a:lstStyle/>
          <a:p>
            <a:r>
              <a:rPr kumimoji="1" lang="ko-KR" altLang="en-US" b="1" dirty="0" smtClean="0"/>
              <a:t>데이터 확보</a:t>
            </a:r>
            <a:endParaRPr kumimoji="1" lang="ko-KR" altLang="en-US" b="1" dirty="0"/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9DA87986-4DD7-A645-AD57-3AC8C7949FC2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C14314C-7F8C-F24B-84D0-CB141C8741BC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확보 직접 진행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14BAA8-8C67-134E-B1A7-85088A0ED19F}"/>
              </a:ext>
            </a:extLst>
          </p:cNvPr>
          <p:cNvGrpSpPr/>
          <p:nvPr/>
        </p:nvGrpSpPr>
        <p:grpSpPr>
          <a:xfrm>
            <a:off x="419460" y="1671745"/>
            <a:ext cx="4135622" cy="5059482"/>
            <a:chOff x="391555" y="1559856"/>
            <a:chExt cx="4135622" cy="5059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04EA34-FBCD-BC45-A3D5-1ADF3BB2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382" y="1559856"/>
              <a:ext cx="3596127" cy="19363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42CC7C-19D4-A946-944B-8EBE7EDA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555" y="3388652"/>
              <a:ext cx="4135622" cy="323068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8618FF-A1D9-004B-9D10-16BF50209078}"/>
              </a:ext>
            </a:extLst>
          </p:cNvPr>
          <p:cNvGrpSpPr/>
          <p:nvPr/>
        </p:nvGrpSpPr>
        <p:grpSpPr>
          <a:xfrm>
            <a:off x="4954403" y="1544354"/>
            <a:ext cx="4343613" cy="5262980"/>
            <a:chOff x="419460" y="3813309"/>
            <a:chExt cx="4343613" cy="22283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04B77E-B420-7E4E-80BA-12459152BF0B}"/>
                </a:ext>
              </a:extLst>
            </p:cNvPr>
            <p:cNvSpPr/>
            <p:nvPr/>
          </p:nvSpPr>
          <p:spPr>
            <a:xfrm>
              <a:off x="419460" y="3867285"/>
              <a:ext cx="4332846" cy="211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EAF426-56B4-DE4B-9516-FB3C282C6EAD}"/>
                </a:ext>
              </a:extLst>
            </p:cNvPr>
            <p:cNvSpPr txBox="1"/>
            <p:nvPr/>
          </p:nvSpPr>
          <p:spPr>
            <a:xfrm>
              <a:off x="450917" y="3813309"/>
              <a:ext cx="4312156" cy="222830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모델링을 위해서는 양질의 데이터가 필수적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150000"/>
                </a:lnSpc>
                <a:buSzPct val="120000"/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외부 데이터의 오류 확인에 시간이 많이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소요됨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150000"/>
                </a:lnSpc>
                <a:buSzPct val="120000"/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오류를 처리하는데 또한 많은 시간이 소요됨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150000"/>
                </a:lnSpc>
                <a:buSzPct val="120000"/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직접적인 데이터 수집을 진행 하여 양질의 데이터 확보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주행 정보 추출이 가능한 블랙박스를 구입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직접 달아서 데이터 수집을 진행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150000"/>
                </a:lnSpc>
                <a:buSzPct val="120000"/>
                <a:buFont typeface="Wingdings" panose="05000000000000000000" pitchFamily="2" charset="2"/>
                <a:buChar char="ü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내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외부 인력을 동원하여 수집 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150000"/>
                </a:lnSpc>
                <a:buSzPct val="120000"/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직접 수집으로 국내 도로 상황을 반영한 데이터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 수집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가능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150000"/>
                </a:lnSpc>
                <a:buSzPct val="120000"/>
                <a:buFont typeface="Wingdings" panose="05000000000000000000" pitchFamily="2" charset="2"/>
                <a:buChar char="ü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양질의 데이터 수집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628650" lvl="1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데이터 전처리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(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너무 멈추어 있거나 터널을 지나가는 등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(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속도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0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))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를 통해 최종적으로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3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분 길이의 주행영상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(30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프레임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)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478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개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총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23.9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시간의 길이와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2,581,200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개의   이미지를 수집함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582B0-5F83-8E40-835D-036FCDFF4C10}"/>
              </a:ext>
            </a:extLst>
          </p:cNvPr>
          <p:cNvSpPr/>
          <p:nvPr/>
        </p:nvSpPr>
        <p:spPr>
          <a:xfrm>
            <a:off x="669287" y="3429000"/>
            <a:ext cx="3596127" cy="1629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BD443-45A3-D242-AACC-EC983FA98F67}"/>
              </a:ext>
            </a:extLst>
          </p:cNvPr>
          <p:cNvSpPr/>
          <p:nvPr/>
        </p:nvSpPr>
        <p:spPr>
          <a:xfrm>
            <a:off x="3827533" y="4220670"/>
            <a:ext cx="469338" cy="19363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11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C0520-8D91-B64D-978E-A1F6365A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02" y="182101"/>
            <a:ext cx="8478703" cy="436736"/>
          </a:xfrm>
        </p:spPr>
        <p:txBody>
          <a:bodyPr/>
          <a:lstStyle/>
          <a:p>
            <a:r>
              <a:rPr kumimoji="1" lang="ko-KR" altLang="en-US" b="1" dirty="0" smtClean="0"/>
              <a:t>시도한 방법의 결과</a:t>
            </a:r>
            <a:endParaRPr kumimoji="1" lang="ko-KR" altLang="en-US" b="1" dirty="0"/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54E5E91-DD17-DF4B-9EB1-83D47DF2756F}"/>
              </a:ext>
            </a:extLst>
          </p:cNvPr>
          <p:cNvCxnSpPr/>
          <p:nvPr/>
        </p:nvCxnSpPr>
        <p:spPr>
          <a:xfrm>
            <a:off x="391554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423561-F058-6343-ABB5-B030AF8DCB17}"/>
              </a:ext>
            </a:extLst>
          </p:cNvPr>
          <p:cNvSpPr txBox="1">
            <a:spLocks/>
          </p:cNvSpPr>
          <p:nvPr/>
        </p:nvSpPr>
        <p:spPr>
          <a:xfrm>
            <a:off x="419460" y="992891"/>
            <a:ext cx="9310694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Real World Problem was not easy at all.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81EA4-296E-3D41-84C5-AE87F9404FF1}"/>
              </a:ext>
            </a:extLst>
          </p:cNvPr>
          <p:cNvGrpSpPr/>
          <p:nvPr/>
        </p:nvGrpSpPr>
        <p:grpSpPr>
          <a:xfrm>
            <a:off x="4856746" y="1686508"/>
            <a:ext cx="4332846" cy="4894765"/>
            <a:chOff x="419460" y="3867285"/>
            <a:chExt cx="4332846" cy="22041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03A086-79F2-554C-BB4F-6F0805B27FB1}"/>
                </a:ext>
              </a:extLst>
            </p:cNvPr>
            <p:cNvSpPr/>
            <p:nvPr/>
          </p:nvSpPr>
          <p:spPr>
            <a:xfrm>
              <a:off x="419460" y="3867286"/>
              <a:ext cx="4332846" cy="2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AF26D0-5748-3A46-80C9-AB24F635802A}"/>
                </a:ext>
              </a:extLst>
            </p:cNvPr>
            <p:cNvSpPr txBox="1"/>
            <p:nvPr/>
          </p:nvSpPr>
          <p:spPr>
            <a:xfrm>
              <a:off x="440150" y="3867285"/>
              <a:ext cx="4312156" cy="1871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Dense Optical flow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경우 검증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loss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는 편차가 심하였고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train loss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또한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250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밑으로 떨어지지 않았다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Optical pyramid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또한 잘 맞을 경우와 잘 맞지 않을 경우가 심하였다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.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앞차와 거리를 적당히 두고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도로선이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 깨끗한 지역을 주행한 영상들은 결과가 잘 나왔지만 그렇지 않은 경우도 많았고 본래의 목적은 어떠한 상황에서도 결과가 잘나오는 것이었다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200000"/>
                </a:lnSpc>
                <a:buSzPct val="150000"/>
                <a:buFont typeface="Wingdings" charset="2"/>
                <a:buChar char="§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  <a:p>
              <a:pPr marL="171450" indent="-171450">
                <a:lnSpc>
                  <a:spcPct val="150000"/>
                </a:lnSpc>
                <a:buSzPct val="150000"/>
                <a:buFont typeface="Wingdings" charset="2"/>
                <a:buChar char="§"/>
              </a:pP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Speed Challenge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데이터는 총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17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분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프레임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20,400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개의 이미지를 같은 짧은 데이터였고 그에 반면 직접 수집한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k900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데이터는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23.9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시간의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길이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2,581,200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개의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이미지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다양한 도로 환경 및 낮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밤 등이 섞인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10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Montserrat" charset="0"/>
                </a:rPr>
                <a:t>배가 넘는  데이터였다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20" name="Oval 79">
            <a:extLst>
              <a:ext uri="{FF2B5EF4-FFF2-40B4-BE49-F238E27FC236}">
                <a16:creationId xmlns:a16="http://schemas.microsoft.com/office/drawing/2014/main" id="{FE637A33-EA26-F042-9FEA-1679F3AAC774}"/>
              </a:ext>
            </a:extLst>
          </p:cNvPr>
          <p:cNvSpPr/>
          <p:nvPr/>
        </p:nvSpPr>
        <p:spPr>
          <a:xfrm>
            <a:off x="454456" y="1565626"/>
            <a:ext cx="186974" cy="186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67238C3-A77C-AD47-9A92-F0BCCCAFEA55}"/>
              </a:ext>
            </a:extLst>
          </p:cNvPr>
          <p:cNvSpPr txBox="1">
            <a:spLocks/>
          </p:cNvSpPr>
          <p:nvPr/>
        </p:nvSpPr>
        <p:spPr>
          <a:xfrm>
            <a:off x="662120" y="1478420"/>
            <a:ext cx="3714003" cy="4155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5" indent="0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K900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(23.9</a:t>
            </a:r>
            <a:r>
              <a:rPr lang="ko-KR" alt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sz="1200" b="1" dirty="0" smtClean="0">
                <a:solidFill>
                  <a:srgbClr val="1B1E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data results</a:t>
            </a:r>
            <a:endParaRPr lang="en-US" sz="1200" b="1" dirty="0">
              <a:solidFill>
                <a:srgbClr val="1B1E3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924426" y="4100272"/>
            <a:ext cx="2793331" cy="1723012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4"/>
          <a:stretch>
            <a:fillRect/>
          </a:stretch>
        </p:blipFill>
        <p:spPr>
          <a:xfrm>
            <a:off x="852238" y="2073431"/>
            <a:ext cx="2865520" cy="17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애자일소다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22274F"/>
      </a:accent1>
      <a:accent2>
        <a:srgbClr val="DA4B53"/>
      </a:accent2>
      <a:accent3>
        <a:srgbClr val="446F8D"/>
      </a:accent3>
      <a:accent4>
        <a:srgbClr val="6C8EBF"/>
      </a:accent4>
      <a:accent5>
        <a:srgbClr val="A9CBDE"/>
      </a:accent5>
      <a:accent6>
        <a:srgbClr val="BFC46F"/>
      </a:accent6>
      <a:hlink>
        <a:srgbClr val="DA4B53"/>
      </a:hlink>
      <a:folHlink>
        <a:srgbClr val="DA4B53"/>
      </a:folHlink>
    </a:clrScheme>
    <a:fontScheme name="사용자 지정 5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A4B5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4212</TotalTime>
  <Words>1390</Words>
  <Application>Microsoft Office PowerPoint</Application>
  <PresentationFormat>A4 용지(210x297mm)</PresentationFormat>
  <Paragraphs>188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Montserrat</vt:lpstr>
      <vt:lpstr>굴림</vt:lpstr>
      <vt:lpstr>나눔스퀘어</vt:lpstr>
      <vt:lpstr>나눔스퀘어 Bold</vt:lpstr>
      <vt:lpstr>나눔스퀘어 ExtraBold</vt:lpstr>
      <vt:lpstr>나눔스퀘어OTF Bold</vt:lpstr>
      <vt:lpstr>Arial</vt:lpstr>
      <vt:lpstr>Cambria</vt:lpstr>
      <vt:lpstr>Wingdings</vt:lpstr>
      <vt:lpstr>맑은 고딕</vt:lpstr>
      <vt:lpstr>Office 테마</vt:lpstr>
      <vt:lpstr>3DCNN을 이용한 블랙박스  영상 속 차량 속도 예측  Learning Spatiotemporal Features with 3D Convolutional Neural Networks for car speed estimation in Blackbox   </vt:lpstr>
      <vt:lpstr>PowerPoint 프레젠테이션</vt:lpstr>
      <vt:lpstr>연구의 필요성</vt:lpstr>
      <vt:lpstr>연구의 의미(Contribution &amp; Novelty)</vt:lpstr>
      <vt:lpstr>시도한 방법</vt:lpstr>
      <vt:lpstr>시도한 방법들의 결과</vt:lpstr>
      <vt:lpstr>버클리대학 자율주행 데이터 문제점</vt:lpstr>
      <vt:lpstr>데이터 확보</vt:lpstr>
      <vt:lpstr>시도한 방법의 결과</vt:lpstr>
      <vt:lpstr>도로선을 잡기 위한 다른 방법</vt:lpstr>
      <vt:lpstr>그 외의 다양한 방법 및 모델링</vt:lpstr>
      <vt:lpstr>3D Convolutional Neural Network</vt:lpstr>
      <vt:lpstr>학습방법</vt:lpstr>
      <vt:lpstr>테스트 결과표</vt:lpstr>
      <vt:lpstr>테스트 결과표</vt:lpstr>
      <vt:lpstr>테스트 결과표</vt:lpstr>
      <vt:lpstr>Smoothing Test Results</vt:lpstr>
      <vt:lpstr>테스트 결과표</vt:lpstr>
      <vt:lpstr>결과 분석</vt:lpstr>
      <vt:lpstr>Conclusion</vt:lpstr>
      <vt:lpstr>THANK YOU</vt:lpstr>
    </vt:vector>
  </TitlesOfParts>
  <Company>투비소프트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마케팅팀</dc:creator>
  <cp:lastModifiedBy>정 안재</cp:lastModifiedBy>
  <cp:revision>4068</cp:revision>
  <cp:lastPrinted>2019-02-12T14:45:38Z</cp:lastPrinted>
  <dcterms:created xsi:type="dcterms:W3CDTF">2008-08-04T06:06:28Z</dcterms:created>
  <dcterms:modified xsi:type="dcterms:W3CDTF">2019-06-13T05:21:37Z</dcterms:modified>
</cp:coreProperties>
</file>